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80" r:id="rId4"/>
    <p:sldId id="267" r:id="rId5"/>
    <p:sldId id="259" r:id="rId6"/>
    <p:sldId id="269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72" r:id="rId15"/>
    <p:sldId id="258" r:id="rId16"/>
    <p:sldId id="260" r:id="rId17"/>
    <p:sldId id="271" r:id="rId18"/>
    <p:sldId id="270" r:id="rId19"/>
    <p:sldId id="257" r:id="rId20"/>
    <p:sldId id="261" r:id="rId21"/>
    <p:sldId id="281" r:id="rId2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6"/>
    <p:restoredTop sz="93272"/>
  </p:normalViewPr>
  <p:slideViewPr>
    <p:cSldViewPr snapToGrid="0" snapToObjects="1">
      <p:cViewPr>
        <p:scale>
          <a:sx n="94" d="100"/>
          <a:sy n="94" d="100"/>
        </p:scale>
        <p:origin x="656" y="224"/>
      </p:cViewPr>
      <p:guideLst>
        <p:guide orient="horz" pos="240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DB9AD-2669-E441-9CB5-8C40EE626D68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F462C-87C0-DF47-A7A4-9625C0AC0805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3951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2797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001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0015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916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019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250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5167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7665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75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635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556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EF3A9-8D42-FE4E-ACD6-0F04DB375A8F}" type="datetimeFigureOut">
              <a:rPr lang="it-IT" smtClean="0"/>
              <a:t>27/09/17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6491C-5CAC-9C44-87FD-6D13D23199C4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778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4" Type="http://schemas.openxmlformats.org/officeDocument/2006/relationships/image" Target="../media/image17.tiff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e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8.jpeg"/><Relationship Id="rId5" Type="http://schemas.openxmlformats.org/officeDocument/2006/relationships/image" Target="../media/image29.jpe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5" Type="http://schemas.openxmlformats.org/officeDocument/2006/relationships/image" Target="../media/image9.tiff"/><Relationship Id="rId6" Type="http://schemas.openxmlformats.org/officeDocument/2006/relationships/image" Target="../media/image10.tiff"/><Relationship Id="rId7" Type="http://schemas.openxmlformats.org/officeDocument/2006/relationships/image" Target="../media/image11.tiff"/><Relationship Id="rId8" Type="http://schemas.openxmlformats.org/officeDocument/2006/relationships/image" Target="../media/image12.tiff"/><Relationship Id="rId9" Type="http://schemas.openxmlformats.org/officeDocument/2006/relationships/image" Target="../media/image13.tiff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2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2209800"/>
            <a:ext cx="3712464" cy="24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941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351760" y="5539716"/>
            <a:ext cx="44404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Etica nel 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web</a:t>
            </a:r>
          </a:p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Diritti 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d’autore nel 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digitale 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Licenze d’uso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grpSp>
        <p:nvGrpSpPr>
          <p:cNvPr id="7" name="Gruppo 6"/>
          <p:cNvGrpSpPr/>
          <p:nvPr/>
        </p:nvGrpSpPr>
        <p:grpSpPr>
          <a:xfrm>
            <a:off x="2273862" y="1315760"/>
            <a:ext cx="4250004" cy="3829005"/>
            <a:chOff x="2273862" y="1315760"/>
            <a:chExt cx="4250004" cy="3829005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3862" y="1315760"/>
              <a:ext cx="4250004" cy="1606251"/>
            </a:xfrm>
            <a:prstGeom prst="rect">
              <a:avLst/>
            </a:prstGeom>
          </p:spPr>
        </p:pic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7038" y="2922012"/>
              <a:ext cx="4018537" cy="2222753"/>
            </a:xfrm>
            <a:prstGeom prst="rect">
              <a:avLst/>
            </a:prstGeom>
          </p:spPr>
        </p:pic>
      </p:grp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383082" y="569625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1474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363711" y="5608746"/>
            <a:ext cx="44097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Learning by </a:t>
            </a:r>
            <a:r>
              <a:rPr lang="it-IT" dirty="0" err="1" smtClean="0">
                <a:latin typeface="Dyslexie" charset="0"/>
                <a:ea typeface="Dyslexie" charset="0"/>
                <a:cs typeface="Dyslexie" charset="0"/>
              </a:rPr>
              <a:t>doing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 </a:t>
            </a:r>
          </a:p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Attività cooperative 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Condivisione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052" y="1455779"/>
            <a:ext cx="6048000" cy="4032001"/>
          </a:xfrm>
          <a:prstGeom prst="rect">
            <a:avLst/>
          </a:prstGeom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406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1" name="Gruppo 10"/>
          <p:cNvGrpSpPr/>
          <p:nvPr/>
        </p:nvGrpSpPr>
        <p:grpSpPr>
          <a:xfrm>
            <a:off x="1449676" y="1254265"/>
            <a:ext cx="6053262" cy="4369699"/>
            <a:chOff x="1440382" y="1448474"/>
            <a:chExt cx="6053262" cy="4369699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0382" y="1448474"/>
              <a:ext cx="6053262" cy="4369699"/>
            </a:xfrm>
            <a:prstGeom prst="rect">
              <a:avLst/>
            </a:prstGeom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168" y="1676083"/>
              <a:ext cx="5212439" cy="3907421"/>
            </a:xfrm>
            <a:prstGeom prst="rect">
              <a:avLst/>
            </a:prstGeom>
          </p:spPr>
        </p:pic>
      </p:grpSp>
      <p:sp>
        <p:nvSpPr>
          <p:cNvPr id="13" name="CasellaDiTesto 12"/>
          <p:cNvSpPr txBox="1"/>
          <p:nvPr/>
        </p:nvSpPr>
        <p:spPr>
          <a:xfrm>
            <a:off x="2263972" y="5917815"/>
            <a:ext cx="4647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Valorizzazione delle eccellenze presenti nelle scuole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51776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865360" y="5696773"/>
            <a:ext cx="3439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Formazione in presenza e </a:t>
            </a:r>
            <a:r>
              <a:rPr lang="it-IT" smtClean="0">
                <a:latin typeface="Dyslexie" charset="0"/>
                <a:ea typeface="Dyslexie" charset="0"/>
                <a:cs typeface="Dyslexie" charset="0"/>
              </a:rPr>
              <a:t>supporto online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1" name="Immagin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1520" y="2528126"/>
            <a:ext cx="2992207" cy="2160000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40663" y="2528126"/>
            <a:ext cx="2992207" cy="2160000"/>
          </a:xfrm>
          <a:prstGeom prst="rect">
            <a:avLst/>
          </a:prstGeom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10195" y="2528126"/>
            <a:ext cx="2992207" cy="2160000"/>
          </a:xfrm>
          <a:prstGeom prst="rect">
            <a:avLst/>
          </a:prstGeom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7821" y="2528126"/>
            <a:ext cx="2992207" cy="216000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252" y="2322926"/>
            <a:ext cx="1928447" cy="2572518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38" y="2325006"/>
            <a:ext cx="1927066" cy="257067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376" y="2325007"/>
            <a:ext cx="1926859" cy="257040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73" y="2322926"/>
            <a:ext cx="1926859" cy="25704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3578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1695157" y="2670126"/>
            <a:ext cx="5753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>
                <a:latin typeface="Dyslexie" charset="0"/>
                <a:ea typeface="Dyslexie" charset="0"/>
                <a:cs typeface="Dyslexie" charset="0"/>
              </a:rPr>
              <a:t>L’impegno nella</a:t>
            </a:r>
          </a:p>
          <a:p>
            <a:pPr algn="ctr"/>
            <a:r>
              <a:rPr lang="it-IT" sz="4800" dirty="0" smtClean="0">
                <a:latin typeface="Dyslexie" charset="0"/>
                <a:ea typeface="Dyslexie" charset="0"/>
                <a:cs typeface="Dyslexie" charset="0"/>
              </a:rPr>
              <a:t>divulgazione</a:t>
            </a:r>
            <a:endParaRPr lang="it-IT" sz="4800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597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7"/>
          <a:stretch/>
        </p:blipFill>
        <p:spPr>
          <a:xfrm>
            <a:off x="0" y="873148"/>
            <a:ext cx="9144000" cy="591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46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" b="4281"/>
          <a:stretch/>
        </p:blipFill>
        <p:spPr>
          <a:xfrm>
            <a:off x="0" y="873147"/>
            <a:ext cx="9144000" cy="598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12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150918" y="5909212"/>
            <a:ext cx="4859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Restituzione dei risultati delle </a:t>
            </a:r>
            <a:r>
              <a:rPr lang="it-IT" smtClean="0">
                <a:latin typeface="Dyslexie" charset="0"/>
                <a:ea typeface="Dyslexie" charset="0"/>
                <a:cs typeface="Dyslexie" charset="0"/>
              </a:rPr>
              <a:t>attività delle reti di scuole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685" y="1329295"/>
            <a:ext cx="3019385" cy="4277463"/>
          </a:xfrm>
          <a:prstGeom prst="rect">
            <a:avLst/>
          </a:prstGeom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9154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163450" y="5830405"/>
            <a:ext cx="481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mtClean="0">
                <a:latin typeface="Dyslexie" charset="0"/>
                <a:ea typeface="Dyslexie" charset="0"/>
                <a:cs typeface="Dyslexie" charset="0"/>
              </a:rPr>
              <a:t>Un e-Book che raccoglie tutte le risorse elaborate dai docenti 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1068655" y="1557427"/>
            <a:ext cx="7006687" cy="3989610"/>
            <a:chOff x="1330567" y="1670715"/>
            <a:chExt cx="7006687" cy="3989610"/>
          </a:xfrm>
        </p:grpSpPr>
        <p:grpSp>
          <p:nvGrpSpPr>
            <p:cNvPr id="8" name="Gruppo 7"/>
            <p:cNvGrpSpPr>
              <a:grpSpLocks noChangeAspect="1"/>
            </p:cNvGrpSpPr>
            <p:nvPr/>
          </p:nvGrpSpPr>
          <p:grpSpPr>
            <a:xfrm>
              <a:off x="1330567" y="1670715"/>
              <a:ext cx="2880000" cy="3989610"/>
              <a:chOff x="795726" y="1382600"/>
              <a:chExt cx="3136789" cy="4345334"/>
            </a:xfrm>
          </p:grpSpPr>
          <p:pic>
            <p:nvPicPr>
              <p:cNvPr id="12" name="Immagine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91454" y="1986872"/>
                <a:ext cx="4345334" cy="3136789"/>
              </a:xfrm>
              <a:prstGeom prst="rect">
                <a:avLst/>
              </a:prstGeom>
            </p:spPr>
          </p:pic>
          <p:pic>
            <p:nvPicPr>
              <p:cNvPr id="3" name="Immagine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6985" y="1691234"/>
                <a:ext cx="2805648" cy="3742691"/>
              </a:xfrm>
              <a:prstGeom prst="rect">
                <a:avLst/>
              </a:prstGeom>
            </p:spPr>
          </p:pic>
        </p:grpSp>
        <p:grpSp>
          <p:nvGrpSpPr>
            <p:cNvPr id="15" name="Gruppo 14"/>
            <p:cNvGrpSpPr>
              <a:grpSpLocks noChangeAspect="1"/>
            </p:cNvGrpSpPr>
            <p:nvPr/>
          </p:nvGrpSpPr>
          <p:grpSpPr>
            <a:xfrm>
              <a:off x="4347644" y="2780324"/>
              <a:ext cx="3989610" cy="2880000"/>
              <a:chOff x="4153435" y="2591145"/>
              <a:chExt cx="4345334" cy="3136789"/>
            </a:xfrm>
          </p:grpSpPr>
          <p:pic>
            <p:nvPicPr>
              <p:cNvPr id="14" name="Immagine 1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4153435" y="2591145"/>
                <a:ext cx="4345334" cy="3136789"/>
              </a:xfrm>
              <a:prstGeom prst="rect">
                <a:avLst/>
              </a:prstGeom>
            </p:spPr>
          </p:pic>
          <p:pic>
            <p:nvPicPr>
              <p:cNvPr id="7" name="Immagine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52031" y="2759477"/>
                <a:ext cx="3737109" cy="2801464"/>
              </a:xfrm>
              <a:prstGeom prst="rect">
                <a:avLst/>
              </a:prstGeom>
            </p:spPr>
          </p:pic>
        </p:grpSp>
      </p:grp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8620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7"/>
          <a:stretch/>
        </p:blipFill>
        <p:spPr>
          <a:xfrm>
            <a:off x="253218" y="1054602"/>
            <a:ext cx="4102451" cy="5621941"/>
          </a:xfrm>
          <a:prstGeom prst="rect">
            <a:avLst/>
          </a:prstGeom>
        </p:spPr>
      </p:pic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4" name="CasellaDiTesto 13"/>
          <p:cNvSpPr txBox="1"/>
          <p:nvPr/>
        </p:nvSpPr>
        <p:spPr>
          <a:xfrm>
            <a:off x="5020098" y="2670126"/>
            <a:ext cx="39313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>
                <a:latin typeface="Dyslexie" charset="0"/>
                <a:ea typeface="Dyslexie" charset="0"/>
                <a:cs typeface="Dyslexie" charset="0"/>
              </a:rPr>
              <a:t>Sostegno </a:t>
            </a:r>
            <a:r>
              <a:rPr lang="it-IT" sz="4800" smtClean="0">
                <a:latin typeface="Dyslexie" charset="0"/>
                <a:ea typeface="Dyslexie" charset="0"/>
                <a:cs typeface="Dyslexie" charset="0"/>
              </a:rPr>
              <a:t>alle scuole</a:t>
            </a:r>
            <a:endParaRPr lang="it-IT" sz="4800" dirty="0">
              <a:latin typeface="Dyslexie" charset="0"/>
              <a:ea typeface="Dyslexie" charset="0"/>
              <a:cs typeface="Dyslexi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78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1787854" y="1160050"/>
            <a:ext cx="5580086" cy="3705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140028" y="5584796"/>
            <a:ext cx="37305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Alberto </a:t>
            </a:r>
            <a:r>
              <a:rPr lang="it-IT" dirty="0" err="1" smtClean="0">
                <a:latin typeface="Dyslexie" charset="0"/>
                <a:ea typeface="Dyslexie" charset="0"/>
                <a:cs typeface="Dyslexie" charset="0"/>
              </a:rPr>
              <a:t>Somaschini</a:t>
            </a:r>
            <a:endParaRPr lang="it-IT" dirty="0" smtClean="0">
              <a:latin typeface="Dyslexie" charset="0"/>
              <a:ea typeface="Dyslexie" charset="0"/>
              <a:cs typeface="Dyslexie" charset="0"/>
            </a:endParaRPr>
          </a:p>
          <a:p>
            <a:endParaRPr lang="it-IT" dirty="0"/>
          </a:p>
          <a:p>
            <a:r>
              <a:rPr lang="it-IT" sz="1200" dirty="0" err="1" smtClean="0">
                <a:latin typeface="Dyslexie" charset="0"/>
                <a:ea typeface="Dyslexie" charset="0"/>
                <a:cs typeface="Dyslexie" charset="0"/>
              </a:rPr>
              <a:t>alberto.somaschini@diesselombardia.it</a:t>
            </a:r>
            <a:endParaRPr lang="it-IT" sz="1200" dirty="0">
              <a:latin typeface="Dyslexie" charset="0"/>
              <a:ea typeface="Dyslexie" charset="0"/>
              <a:cs typeface="Dyslexie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334312" y="5574007"/>
            <a:ext cx="3669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Paolo Migliavacca</a:t>
            </a:r>
          </a:p>
          <a:p>
            <a:pPr algn="r"/>
            <a:endParaRPr lang="it-IT" dirty="0"/>
          </a:p>
          <a:p>
            <a:pPr algn="r"/>
            <a:r>
              <a:rPr lang="it-IT" sz="1200" dirty="0" err="1">
                <a:latin typeface="Dyslexie" charset="0"/>
                <a:ea typeface="Dyslexie" charset="0"/>
                <a:cs typeface="Dyslexie" charset="0"/>
              </a:rPr>
              <a:t>p</a:t>
            </a:r>
            <a:r>
              <a:rPr lang="it-IT" sz="1200" dirty="0" err="1" smtClean="0">
                <a:latin typeface="Dyslexie" charset="0"/>
                <a:ea typeface="Dyslexie" charset="0"/>
                <a:cs typeface="Dyslexie" charset="0"/>
              </a:rPr>
              <a:t>aolo.migliavacca@diesselombardia.it</a:t>
            </a:r>
            <a:endParaRPr lang="it-IT" sz="1200" dirty="0">
              <a:latin typeface="Dyslexie" charset="0"/>
              <a:ea typeface="Dyslexie" charset="0"/>
              <a:cs typeface="Dyslexie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2171665" y="4627895"/>
            <a:ext cx="4814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smtClean="0">
                <a:latin typeface="Dyslexie" charset="0"/>
                <a:ea typeface="Dyslexie" charset="0"/>
                <a:cs typeface="Dyslexie" charset="0"/>
              </a:rPr>
              <a:t>Digital Task Force</a:t>
            </a:r>
            <a:endParaRPr lang="it-IT" sz="3200">
              <a:latin typeface="Dyslexie" charset="0"/>
              <a:ea typeface="Dyslexie" charset="0"/>
              <a:cs typeface="Dyslexi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6361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39" y="2510588"/>
            <a:ext cx="8636000" cy="2641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9597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3870536" y="4322377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254699" y="2806105"/>
            <a:ext cx="46346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smtClean="0">
                <a:latin typeface="Dyslexie" charset="0"/>
                <a:ea typeface="Dyslexie" charset="0"/>
                <a:cs typeface="Dyslexie" charset="0"/>
              </a:rPr>
              <a:t>GRAZIE!</a:t>
            </a:r>
            <a:endParaRPr lang="it-IT" sz="6000">
              <a:latin typeface="Dyslexie" charset="0"/>
              <a:ea typeface="Dyslexie" charset="0"/>
              <a:cs typeface="Dyslexie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40028" y="5421020"/>
            <a:ext cx="37305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Alberto </a:t>
            </a:r>
            <a:r>
              <a:rPr lang="it-IT" dirty="0" err="1" smtClean="0">
                <a:latin typeface="Dyslexie" charset="0"/>
                <a:ea typeface="Dyslexie" charset="0"/>
                <a:cs typeface="Dyslexie" charset="0"/>
              </a:rPr>
              <a:t>Somaschini</a:t>
            </a:r>
            <a:endParaRPr lang="it-IT" dirty="0" smtClean="0">
              <a:latin typeface="Dyslexie" charset="0"/>
              <a:ea typeface="Dyslexie" charset="0"/>
              <a:cs typeface="Dyslexie" charset="0"/>
            </a:endParaRPr>
          </a:p>
          <a:p>
            <a:endParaRPr lang="it-IT" dirty="0"/>
          </a:p>
          <a:p>
            <a:r>
              <a:rPr lang="it-IT" sz="1200" dirty="0" err="1" smtClean="0">
                <a:latin typeface="Dyslexie" charset="0"/>
                <a:ea typeface="Dyslexie" charset="0"/>
                <a:cs typeface="Dyslexie" charset="0"/>
              </a:rPr>
              <a:t>alberto.somaschini@diesselombardia.it</a:t>
            </a:r>
            <a:endParaRPr lang="it-IT" sz="1200" dirty="0">
              <a:latin typeface="Dyslexie" charset="0"/>
              <a:ea typeface="Dyslexie" charset="0"/>
              <a:cs typeface="Dyslexie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334312" y="5410231"/>
            <a:ext cx="36696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Paolo Migliavacca</a:t>
            </a:r>
          </a:p>
          <a:p>
            <a:pPr algn="r"/>
            <a:endParaRPr lang="it-IT" dirty="0"/>
          </a:p>
          <a:p>
            <a:pPr algn="r"/>
            <a:r>
              <a:rPr lang="it-IT" sz="1200" dirty="0" err="1">
                <a:latin typeface="Dyslexie" charset="0"/>
                <a:ea typeface="Dyslexie" charset="0"/>
                <a:cs typeface="Dyslexie" charset="0"/>
              </a:rPr>
              <a:t>p</a:t>
            </a:r>
            <a:r>
              <a:rPr lang="it-IT" sz="1200" dirty="0" err="1" smtClean="0">
                <a:latin typeface="Dyslexie" charset="0"/>
                <a:ea typeface="Dyslexie" charset="0"/>
                <a:cs typeface="Dyslexie" charset="0"/>
              </a:rPr>
              <a:t>aolo.migliavacca@diesselombardia.it</a:t>
            </a:r>
            <a:endParaRPr lang="it-IT" sz="1200" dirty="0">
              <a:latin typeface="Dyslexie" charset="0"/>
              <a:ea typeface="Dyslexie" charset="0"/>
              <a:cs typeface="Dyslexi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1183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1695157" y="2670126"/>
            <a:ext cx="5753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smtClean="0">
                <a:latin typeface="Dyslexie" charset="0"/>
                <a:ea typeface="Dyslexie" charset="0"/>
                <a:cs typeface="Dyslexie" charset="0"/>
              </a:rPr>
              <a:t>L’impegno </a:t>
            </a:r>
            <a:r>
              <a:rPr lang="it-IT" sz="4800" smtClean="0">
                <a:latin typeface="Dyslexie" charset="0"/>
                <a:ea typeface="Dyslexie" charset="0"/>
                <a:cs typeface="Dyslexie" charset="0"/>
              </a:rPr>
              <a:t>nella formazione</a:t>
            </a:r>
            <a:endParaRPr lang="it-IT" sz="480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5768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8" name="Gruppo 17"/>
          <p:cNvGrpSpPr/>
          <p:nvPr/>
        </p:nvGrpSpPr>
        <p:grpSpPr>
          <a:xfrm>
            <a:off x="1584089" y="4098837"/>
            <a:ext cx="6973762" cy="569386"/>
            <a:chOff x="1584089" y="3376961"/>
            <a:chExt cx="6973762" cy="569386"/>
          </a:xfrm>
        </p:grpSpPr>
        <p:sp>
          <p:nvSpPr>
            <p:cNvPr id="8" name="CasellaDiTesto 7"/>
            <p:cNvSpPr txBox="1"/>
            <p:nvPr/>
          </p:nvSpPr>
          <p:spPr>
            <a:xfrm>
              <a:off x="1584089" y="3376961"/>
              <a:ext cx="8963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b="1" dirty="0" smtClean="0">
                  <a:latin typeface="Dyslexie" charset="0"/>
                  <a:ea typeface="Dyslexie" charset="0"/>
                  <a:cs typeface="Dyslexie" charset="0"/>
                </a:rPr>
                <a:t>909</a:t>
              </a:r>
              <a:endParaRPr lang="it-IT" sz="28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3450363" y="3484682"/>
              <a:ext cx="51074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400" b="1" dirty="0" smtClean="0">
                  <a:latin typeface="Dyslexie" charset="0"/>
                  <a:ea typeface="Dyslexie" charset="0"/>
                  <a:cs typeface="Dyslexie" charset="0"/>
                </a:rPr>
                <a:t>Ore di formazione erogate</a:t>
              </a:r>
              <a:endParaRPr lang="it-IT" sz="24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</p:grpSp>
      <p:grpSp>
        <p:nvGrpSpPr>
          <p:cNvPr id="17" name="Gruppo 16"/>
          <p:cNvGrpSpPr/>
          <p:nvPr/>
        </p:nvGrpSpPr>
        <p:grpSpPr>
          <a:xfrm>
            <a:off x="1584089" y="3277488"/>
            <a:ext cx="5849257" cy="572729"/>
            <a:chOff x="1584089" y="2555612"/>
            <a:chExt cx="5849257" cy="572729"/>
          </a:xfrm>
        </p:grpSpPr>
        <p:sp>
          <p:nvSpPr>
            <p:cNvPr id="14" name="CasellaDiTesto 13"/>
            <p:cNvSpPr txBox="1"/>
            <p:nvPr/>
          </p:nvSpPr>
          <p:spPr>
            <a:xfrm>
              <a:off x="1584089" y="2555612"/>
              <a:ext cx="8963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b="1" dirty="0" smtClean="0">
                  <a:latin typeface="Dyslexie" charset="0"/>
                  <a:ea typeface="Dyslexie" charset="0"/>
                  <a:cs typeface="Dyslexie" charset="0"/>
                </a:rPr>
                <a:t>303</a:t>
              </a: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3916036" y="2666676"/>
              <a:ext cx="35173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400" b="1" smtClean="0">
                  <a:latin typeface="Dyslexie" charset="0"/>
                  <a:ea typeface="Dyslexie" charset="0"/>
                  <a:cs typeface="Dyslexie" charset="0"/>
                </a:rPr>
                <a:t>Incontri realizzati</a:t>
              </a:r>
            </a:p>
          </p:txBody>
        </p:sp>
      </p:grpSp>
      <p:grpSp>
        <p:nvGrpSpPr>
          <p:cNvPr id="19" name="Gruppo 18"/>
          <p:cNvGrpSpPr/>
          <p:nvPr/>
        </p:nvGrpSpPr>
        <p:grpSpPr>
          <a:xfrm>
            <a:off x="1479893" y="4920186"/>
            <a:ext cx="6014367" cy="566043"/>
            <a:chOff x="1479893" y="4198310"/>
            <a:chExt cx="6014367" cy="566043"/>
          </a:xfrm>
        </p:grpSpPr>
        <p:sp>
          <p:nvSpPr>
            <p:cNvPr id="3" name="CasellaDiTesto 2"/>
            <p:cNvSpPr txBox="1"/>
            <p:nvPr/>
          </p:nvSpPr>
          <p:spPr>
            <a:xfrm>
              <a:off x="1479893" y="4198310"/>
              <a:ext cx="113364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b="1" dirty="0" smtClean="0">
                  <a:latin typeface="Dyslexie" charset="0"/>
                  <a:ea typeface="Dyslexie" charset="0"/>
                  <a:cs typeface="Dyslexie" charset="0"/>
                </a:rPr>
                <a:t>1815</a:t>
              </a:r>
              <a:endParaRPr lang="it-IT" sz="28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3678792" y="4302688"/>
              <a:ext cx="38154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400" b="1" dirty="0" smtClean="0">
                  <a:latin typeface="Dyslexie" charset="0"/>
                  <a:ea typeface="Dyslexie" charset="0"/>
                  <a:cs typeface="Dyslexie" charset="0"/>
                </a:rPr>
                <a:t>Insegnanti coinvolti</a:t>
              </a:r>
              <a:endParaRPr lang="it-IT" sz="24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</p:grpSp>
      <p:grpSp>
        <p:nvGrpSpPr>
          <p:cNvPr id="10" name="Gruppo 9"/>
          <p:cNvGrpSpPr/>
          <p:nvPr/>
        </p:nvGrpSpPr>
        <p:grpSpPr>
          <a:xfrm>
            <a:off x="1688285" y="2456139"/>
            <a:ext cx="6308517" cy="573514"/>
            <a:chOff x="1688285" y="1734263"/>
            <a:chExt cx="6308517" cy="573514"/>
          </a:xfrm>
        </p:grpSpPr>
        <p:sp>
          <p:nvSpPr>
            <p:cNvPr id="7" name="CasellaDiTesto 6"/>
            <p:cNvSpPr txBox="1"/>
            <p:nvPr/>
          </p:nvSpPr>
          <p:spPr>
            <a:xfrm>
              <a:off x="1688285" y="1734263"/>
              <a:ext cx="6591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800" b="1" dirty="0" smtClean="0">
                  <a:latin typeface="Dyslexie" charset="0"/>
                  <a:ea typeface="Dyslexie" charset="0"/>
                  <a:cs typeface="Dyslexie" charset="0"/>
                </a:rPr>
                <a:t>71</a:t>
              </a:r>
              <a:endParaRPr lang="it-IT" sz="28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3641122" y="1846112"/>
              <a:ext cx="43556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t-IT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it-IT" sz="2400" b="1" dirty="0" smtClean="0">
                  <a:latin typeface="Dyslexie" charset="0"/>
                  <a:ea typeface="Dyslexie" charset="0"/>
                  <a:cs typeface="Dyslexie" charset="0"/>
                </a:rPr>
                <a:t>Percorsi di formazione</a:t>
              </a:r>
              <a:endParaRPr lang="it-IT" sz="2400" b="1" dirty="0">
                <a:latin typeface="Dyslexie" charset="0"/>
                <a:ea typeface="Dyslexie" charset="0"/>
                <a:cs typeface="Dyslexie" charset="0"/>
              </a:endParaRPr>
            </a:p>
          </p:txBody>
        </p:sp>
      </p:grp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03042" y="1447055"/>
            <a:ext cx="8537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err="1" smtClean="0">
                <a:latin typeface="Dyslexie" charset="0"/>
                <a:ea typeface="Dyslexie" charset="0"/>
                <a:cs typeface="Dyslexie" charset="0"/>
              </a:rPr>
              <a:t>Diesse</a:t>
            </a:r>
            <a:r>
              <a:rPr lang="it-IT" sz="2800" dirty="0" smtClean="0">
                <a:latin typeface="Dyslexie" charset="0"/>
                <a:ea typeface="Dyslexie" charset="0"/>
                <a:cs typeface="Dyslexie" charset="0"/>
              </a:rPr>
              <a:t> Lombardia &amp; Generazione Web</a:t>
            </a:r>
            <a:endParaRPr lang="it-IT" sz="2800" dirty="0">
              <a:latin typeface="Dyslexie" charset="0"/>
              <a:ea typeface="Dyslexie" charset="0"/>
              <a:cs typeface="Dyslexi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9782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629000" y="6189374"/>
            <a:ext cx="3886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smtClean="0">
                <a:latin typeface="Dyslexie" charset="0"/>
                <a:ea typeface="Dyslexie" charset="0"/>
                <a:cs typeface="Dyslexie" charset="0"/>
              </a:rPr>
              <a:t>Le nostre </a:t>
            </a:r>
            <a:r>
              <a:rPr lang="it-IT" sz="1600" smtClean="0">
                <a:latin typeface="Dyslexie" charset="0"/>
                <a:ea typeface="Dyslexie" charset="0"/>
                <a:cs typeface="Dyslexie" charset="0"/>
              </a:rPr>
              <a:t>reti e i nostri corsi</a:t>
            </a:r>
            <a:endParaRPr lang="it-IT" sz="1600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80" y="1195767"/>
            <a:ext cx="5304432" cy="5029387"/>
          </a:xfrm>
          <a:prstGeom prst="rect">
            <a:avLst/>
          </a:prstGeom>
        </p:spPr>
      </p:pic>
      <p:grpSp>
        <p:nvGrpSpPr>
          <p:cNvPr id="7" name="Gruppo 6"/>
          <p:cNvGrpSpPr/>
          <p:nvPr/>
        </p:nvGrpSpPr>
        <p:grpSpPr>
          <a:xfrm>
            <a:off x="1160060" y="3463251"/>
            <a:ext cx="2871150" cy="1056639"/>
            <a:chOff x="2961196" y="3695262"/>
            <a:chExt cx="2967053" cy="1056639"/>
          </a:xfrm>
        </p:grpSpPr>
        <p:sp>
          <p:nvSpPr>
            <p:cNvPr id="3" name="Ovale 2"/>
            <p:cNvSpPr/>
            <p:nvPr/>
          </p:nvSpPr>
          <p:spPr>
            <a:xfrm>
              <a:off x="5590114" y="3695262"/>
              <a:ext cx="338135" cy="338135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Ovale 20"/>
            <p:cNvSpPr/>
            <p:nvPr/>
          </p:nvSpPr>
          <p:spPr>
            <a:xfrm>
              <a:off x="3437244" y="4428344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Ovale 21"/>
            <p:cNvSpPr/>
            <p:nvPr/>
          </p:nvSpPr>
          <p:spPr>
            <a:xfrm>
              <a:off x="2961196" y="4044236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Ovale 22"/>
            <p:cNvSpPr/>
            <p:nvPr/>
          </p:nvSpPr>
          <p:spPr>
            <a:xfrm>
              <a:off x="3787955" y="3834510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Ovale 23"/>
            <p:cNvSpPr/>
            <p:nvPr/>
          </p:nvSpPr>
          <p:spPr>
            <a:xfrm>
              <a:off x="3925526" y="4173592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5" name="Ovale 24"/>
            <p:cNvSpPr/>
            <p:nvPr/>
          </p:nvSpPr>
          <p:spPr>
            <a:xfrm>
              <a:off x="3412431" y="3772450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6" name="Ovale 25"/>
            <p:cNvSpPr/>
            <p:nvPr/>
          </p:nvSpPr>
          <p:spPr>
            <a:xfrm>
              <a:off x="3024447" y="4384648"/>
              <a:ext cx="323557" cy="323557"/>
            </a:xfrm>
            <a:prstGeom prst="ellipse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8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5304833" y="1308815"/>
            <a:ext cx="353058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Didattica Digitale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Percorsi personalizzati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Biblioteca digitale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Tutoraggio online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Introduzione capovolta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Avanzare nella didattica digitale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err="1" smtClean="0">
                <a:latin typeface="Dyslexie" charset="0"/>
                <a:ea typeface="Dyslexie" charset="0"/>
                <a:cs typeface="Dyslexie" charset="0"/>
              </a:rPr>
              <a:t>Abc</a:t>
            </a:r>
            <a:r>
              <a:rPr lang="mr-IN" dirty="0" smtClean="0">
                <a:latin typeface="Dyslexie" charset="0"/>
                <a:ea typeface="Dyslexie" charset="0"/>
                <a:cs typeface="Dyslexie" charset="0"/>
              </a:rPr>
              <a:t>…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 </a:t>
            </a:r>
            <a:r>
              <a:rPr lang="it-IT" dirty="0" err="1" smtClean="0">
                <a:latin typeface="Dyslexie" charset="0"/>
                <a:ea typeface="Dyslexie" charset="0"/>
                <a:cs typeface="Dyslexie" charset="0"/>
              </a:rPr>
              <a:t>iPad</a:t>
            </a: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!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Facendo imparo</a:t>
            </a:r>
          </a:p>
          <a:p>
            <a:pPr>
              <a:spcBef>
                <a:spcPts val="600"/>
              </a:spcBef>
            </a:pPr>
            <a:r>
              <a:rPr lang="mr-IN" dirty="0" smtClean="0">
                <a:latin typeface="Dyslexie" charset="0"/>
                <a:ea typeface="Dyslexie" charset="0"/>
                <a:cs typeface="Dyslexie" charset="0"/>
              </a:rPr>
              <a:t>…</a:t>
            </a:r>
            <a:endParaRPr lang="it-IT" dirty="0" smtClean="0">
              <a:latin typeface="Dyslexie" charset="0"/>
              <a:ea typeface="Dyslexie" charset="0"/>
              <a:cs typeface="Dyslexie" charset="0"/>
            </a:endParaRPr>
          </a:p>
          <a:p>
            <a:pPr marL="285750" indent="-285750">
              <a:buFont typeface="Arial" charset="0"/>
              <a:buChar char="•"/>
            </a:pP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2644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1695157" y="2670126"/>
            <a:ext cx="57536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dirty="0" smtClean="0">
                <a:latin typeface="Dyslexie" charset="0"/>
                <a:ea typeface="Dyslexie" charset="0"/>
                <a:cs typeface="Dyslexie" charset="0"/>
              </a:rPr>
              <a:t>Un modello condiviso</a:t>
            </a:r>
            <a:endParaRPr lang="it-IT" sz="4800" dirty="0">
              <a:latin typeface="Dyslexie" charset="0"/>
              <a:ea typeface="Dyslexie" charset="0"/>
              <a:cs typeface="Dyslexie" charset="0"/>
            </a:endParaRPr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7575452" y="575928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69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333661" y="5981662"/>
            <a:ext cx="450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Dyslexie" charset="0"/>
                <a:ea typeface="Dyslexie" charset="0"/>
                <a:cs typeface="Dyslexie" charset="0"/>
              </a:rPr>
              <a:t>Definizione dei progetti </a:t>
            </a:r>
            <a:r>
              <a:rPr lang="it-IT" smtClean="0">
                <a:latin typeface="Dyslexie" charset="0"/>
                <a:ea typeface="Dyslexie" charset="0"/>
                <a:cs typeface="Dyslexie" charset="0"/>
              </a:rPr>
              <a:t>su misura per le reti di scuole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1304809" y="1118459"/>
            <a:ext cx="6534382" cy="4579224"/>
            <a:chOff x="1209116" y="1190603"/>
            <a:chExt cx="6534382" cy="4579224"/>
          </a:xfrm>
        </p:grpSpPr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7929" y="1190603"/>
              <a:ext cx="3295569" cy="3578934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0566" y="1714667"/>
              <a:ext cx="3271482" cy="3540266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116" y="2229561"/>
              <a:ext cx="3262900" cy="3540266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</p:grp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383082" y="569625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893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782446" y="5944824"/>
            <a:ext cx="356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mtClean="0">
                <a:latin typeface="Dyslexie" charset="0"/>
                <a:ea typeface="Dyslexie" charset="0"/>
                <a:cs typeface="Dyslexie" charset="0"/>
              </a:rPr>
              <a:t>Co-progettazione e monitoraggio condiviso</a:t>
            </a:r>
            <a:endParaRPr lang="it-IT" dirty="0">
              <a:latin typeface="Dyslexie" charset="0"/>
              <a:ea typeface="Dyslexie" charset="0"/>
              <a:cs typeface="Dyslexie" charset="0"/>
            </a:endParaRPr>
          </a:p>
        </p:txBody>
      </p:sp>
      <p:grpSp>
        <p:nvGrpSpPr>
          <p:cNvPr id="19" name="Gruppo 18"/>
          <p:cNvGrpSpPr/>
          <p:nvPr/>
        </p:nvGrpSpPr>
        <p:grpSpPr>
          <a:xfrm>
            <a:off x="1548000" y="1884918"/>
            <a:ext cx="6048000" cy="3793063"/>
            <a:chOff x="1548000" y="1884918"/>
            <a:chExt cx="6048000" cy="3793063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8000" y="1884918"/>
              <a:ext cx="6048000" cy="3521700"/>
            </a:xfrm>
            <a:prstGeom prst="rect">
              <a:avLst/>
            </a:prstGeom>
          </p:spPr>
        </p:pic>
        <p:sp>
          <p:nvSpPr>
            <p:cNvPr id="12" name="Rettangolo 11"/>
            <p:cNvSpPr/>
            <p:nvPr/>
          </p:nvSpPr>
          <p:spPr>
            <a:xfrm>
              <a:off x="2241494" y="2087745"/>
              <a:ext cx="4652920" cy="29374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1" name="Immagin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7643" y="2116066"/>
              <a:ext cx="4180621" cy="2880765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05197" y="4777981"/>
              <a:ext cx="900000" cy="900000"/>
            </a:xfrm>
            <a:prstGeom prst="rect">
              <a:avLst/>
            </a:prstGeom>
          </p:spPr>
        </p:pic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77497" y="4733824"/>
              <a:ext cx="900000" cy="900000"/>
            </a:xfrm>
            <a:prstGeom prst="rect">
              <a:avLst/>
            </a:prstGeom>
          </p:spPr>
        </p:pic>
        <p:pic>
          <p:nvPicPr>
            <p:cNvPr id="16" name="Immagin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13647" y="4733583"/>
              <a:ext cx="900000" cy="900000"/>
            </a:xfrm>
            <a:prstGeom prst="rect">
              <a:avLst/>
            </a:prstGeom>
          </p:spPr>
        </p:pic>
        <p:pic>
          <p:nvPicPr>
            <p:cNvPr id="17" name="Immagine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41347" y="4777981"/>
              <a:ext cx="900000" cy="900000"/>
            </a:xfrm>
            <a:prstGeom prst="rect">
              <a:avLst/>
            </a:prstGeom>
          </p:spPr>
        </p:pic>
        <p:pic>
          <p:nvPicPr>
            <p:cNvPr id="18" name="Immagine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869047" y="4733583"/>
              <a:ext cx="900000" cy="900000"/>
            </a:xfrm>
            <a:prstGeom prst="rect">
              <a:avLst/>
            </a:prstGeom>
          </p:spPr>
        </p:pic>
      </p:grpSp>
      <p:pic>
        <p:nvPicPr>
          <p:cNvPr id="20" name="Picture 1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383082" y="569625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6545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0"/>
            <a:ext cx="9144000" cy="873148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didacta-logo-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16" y="70331"/>
            <a:ext cx="1087582" cy="73597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 flipV="1">
            <a:off x="0" y="6857998"/>
            <a:ext cx="9144000" cy="45719"/>
          </a:xfrm>
          <a:prstGeom prst="rect">
            <a:avLst/>
          </a:prstGeom>
          <a:solidFill>
            <a:srgbClr val="202F8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2169854" y="5809713"/>
            <a:ext cx="4804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latin typeface="Dyslexie" charset="0"/>
                <a:ea typeface="Dyslexie" charset="0"/>
                <a:cs typeface="Dyslexie" charset="0"/>
              </a:rPr>
              <a:t>Supporto alle scuole per la presentazione </a:t>
            </a:r>
            <a:r>
              <a:rPr lang="it-IT" sz="2000" smtClean="0">
                <a:latin typeface="Dyslexie" charset="0"/>
                <a:ea typeface="Dyslexie" charset="0"/>
                <a:cs typeface="Dyslexie" charset="0"/>
              </a:rPr>
              <a:t>dei progetti</a:t>
            </a:r>
            <a:endParaRPr lang="it-IT" sz="2000" dirty="0">
              <a:latin typeface="Dyslexie" charset="0"/>
              <a:ea typeface="Dyslexie" charset="0"/>
              <a:cs typeface="Dyslexie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933011" y="1561762"/>
            <a:ext cx="7277977" cy="3912205"/>
            <a:chOff x="788190" y="1553670"/>
            <a:chExt cx="7277977" cy="3912205"/>
          </a:xfrm>
        </p:grpSpPr>
        <p:pic>
          <p:nvPicPr>
            <p:cNvPr id="12" name="Immagin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270" y="1553670"/>
              <a:ext cx="3118897" cy="3912205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190" y="3188263"/>
              <a:ext cx="4040112" cy="2272960"/>
            </a:xfrm>
            <a:prstGeom prst="rect">
              <a:avLst/>
            </a:prstGeom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</p:pic>
      </p:grp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5"/>
          <a:stretch>
            <a:fillRect/>
          </a:stretch>
        </p:blipFill>
        <p:spPr bwMode="auto">
          <a:xfrm>
            <a:off x="383082" y="5696255"/>
            <a:ext cx="1402927" cy="93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3165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</TotalTime>
  <Words>145</Words>
  <Application>Microsoft Macintosh PowerPoint</Application>
  <PresentationFormat>Presentazione su schermo (4:3)</PresentationFormat>
  <Paragraphs>49</Paragraphs>
  <Slides>21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5" baseType="lpstr">
      <vt:lpstr>Calibri</vt:lpstr>
      <vt:lpstr>Dyslexie</vt:lpstr>
      <vt:lpstr>Arial</vt:lpstr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/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uffcm</dc:creator>
  <cp:lastModifiedBy>Paolo Migliavacca</cp:lastModifiedBy>
  <cp:revision>28</cp:revision>
  <dcterms:created xsi:type="dcterms:W3CDTF">2017-08-21T12:25:04Z</dcterms:created>
  <dcterms:modified xsi:type="dcterms:W3CDTF">2017-09-27T19:00:29Z</dcterms:modified>
</cp:coreProperties>
</file>